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RBF3WIL8/mmNiWOXni45MNfQ5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ibreFranklin-regular.fntdata"/><Relationship Id="rId12" Type="http://schemas.openxmlformats.org/officeDocument/2006/relationships/slide" Target="slides/slide8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LibreFranklin-boldItalic.fntdata"/><Relationship Id="rId19" Type="http://schemas.openxmlformats.org/officeDocument/2006/relationships/font" Target="fonts/CenturyGothic-italic.fntdata"/><Relationship Id="rId1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/>
          <p:nvPr>
            <p:ph idx="2" type="pic"/>
          </p:nvPr>
        </p:nvSpPr>
        <p:spPr>
          <a:xfrm>
            <a:off x="0" y="0"/>
            <a:ext cx="6173100" cy="685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afecloud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>
            <p:ph idx="2" type="pic"/>
          </p:nvPr>
        </p:nvSpPr>
        <p:spPr>
          <a:xfrm>
            <a:off x="1147504" y="2034444"/>
            <a:ext cx="3262500" cy="4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1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6" name="Google Shape;16;p11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11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12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4" name="Google Shape;24;p13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13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13"/>
          <p:cNvSpPr/>
          <p:nvPr>
            <p:ph idx="2" type="pic"/>
          </p:nvPr>
        </p:nvSpPr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7" name="Google Shape;27;p13"/>
          <p:cNvSpPr/>
          <p:nvPr>
            <p:ph idx="3" type="pic"/>
          </p:nvPr>
        </p:nvSpPr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8" name="Google Shape;28;p13"/>
          <p:cNvSpPr/>
          <p:nvPr>
            <p:ph idx="4" type="pic"/>
          </p:nvPr>
        </p:nvSpPr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4.png"/><Relationship Id="rId6" Type="http://schemas.openxmlformats.org/officeDocument/2006/relationships/image" Target="../media/image7.jp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Relationship Id="rId5" Type="http://schemas.openxmlformats.org/officeDocument/2006/relationships/hyperlink" Target="https://help.youngzsoft.com/" TargetMode="External"/><Relationship Id="rId6" Type="http://schemas.openxmlformats.org/officeDocument/2006/relationships/hyperlink" Target="https://www.icafecloud.com/" TargetMode="External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 rot="-1154972">
            <a:off x="1249270" y="-374507"/>
            <a:ext cx="980264" cy="7616690"/>
          </a:xfrm>
          <a:custGeom>
            <a:rect b="b" l="l" r="r" t="t"/>
            <a:pathLst>
              <a:path extrusionOk="0" h="7609370" w="979322">
                <a:moveTo>
                  <a:pt x="0" y="0"/>
                </a:moveTo>
                <a:lnTo>
                  <a:pt x="979322" y="342970"/>
                </a:lnTo>
                <a:lnTo>
                  <a:pt x="979322" y="7609370"/>
                </a:lnTo>
                <a:lnTo>
                  <a:pt x="58663" y="7286945"/>
                </a:lnTo>
                <a:lnTo>
                  <a:pt x="0" y="7263295"/>
                </a:lnTo>
                <a:close/>
              </a:path>
            </a:pathLst>
          </a:custGeom>
          <a:solidFill>
            <a:srgbClr val="5A8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2235333" y="4819650"/>
            <a:ext cx="6060142" cy="2038349"/>
          </a:xfrm>
          <a:custGeom>
            <a:rect b="b" l="l" r="r" t="t"/>
            <a:pathLst>
              <a:path extrusionOk="0" h="2038349" w="6060142">
                <a:moveTo>
                  <a:pt x="0" y="0"/>
                </a:moveTo>
                <a:lnTo>
                  <a:pt x="1073695" y="39014"/>
                </a:lnTo>
                <a:lnTo>
                  <a:pt x="1673812" y="1752600"/>
                </a:lnTo>
                <a:lnTo>
                  <a:pt x="6060142" y="1752600"/>
                </a:lnTo>
                <a:lnTo>
                  <a:pt x="6060142" y="2038349"/>
                </a:lnTo>
                <a:lnTo>
                  <a:pt x="713853" y="2038349"/>
                </a:lnTo>
                <a:close/>
              </a:path>
            </a:pathLst>
          </a:custGeom>
          <a:solidFill>
            <a:srgbClr val="7CC235"/>
          </a:solidFill>
          <a:ln>
            <a:noFill/>
          </a:ln>
          <a:effectLst>
            <a:outerShdw rotWithShape="0" algn="r" dir="10800000" dist="63500">
              <a:srgbClr val="000000">
                <a:alpha val="54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8940801" y="6071500"/>
            <a:ext cx="312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24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552" y="1828800"/>
            <a:ext cx="8569040" cy="25335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877" t="0"/>
          <a:stretch/>
        </p:blipFill>
        <p:spPr>
          <a:xfrm>
            <a:off x="364130" y="1649235"/>
            <a:ext cx="4085867" cy="450299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/>
          <p:nvPr/>
        </p:nvSpPr>
        <p:spPr>
          <a:xfrm>
            <a:off x="7268225" y="184550"/>
            <a:ext cx="45288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2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Что такое iCafeCloud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4747975" y="1571775"/>
            <a:ext cx="6967200" cy="4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iCafeCloud — это облачная POS-система для биллинга и управления играми, которая расширяет возможности вашего игрового центра с помощью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Менеджер участников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Диспетчер игровых лицензий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Спискок лидеров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Отчетность в реальном времени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Доступ к облаку с нескольких устройств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Пользовательские клиентские интерфейсы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За один клик крипто-майнинг</a:t>
            </a:r>
            <a:endParaRPr b="0" i="0" sz="20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Награды и бонусы за лояльность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И многое другое…</a:t>
            </a:r>
            <a:endParaRPr b="0" i="0" sz="20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364130" y="4481465"/>
            <a:ext cx="408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 b="5048" l="0" r="0" t="0"/>
          <a:stretch/>
        </p:blipFill>
        <p:spPr>
          <a:xfrm>
            <a:off x="512186" y="1566685"/>
            <a:ext cx="8325997" cy="444284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/>
          <p:nvPr/>
        </p:nvSpPr>
        <p:spPr>
          <a:xfrm rot="1799484">
            <a:off x="8735406" y="1132017"/>
            <a:ext cx="2170764" cy="1880446"/>
          </a:xfrm>
          <a:prstGeom prst="hexagon">
            <a:avLst>
              <a:gd fmla="val 29265" name="adj"/>
              <a:gd fmla="val 115470" name="vf"/>
            </a:avLst>
          </a:prstGeom>
          <a:solidFill>
            <a:srgbClr val="C9A95E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/>
          <p:nvPr/>
        </p:nvSpPr>
        <p:spPr>
          <a:xfrm>
            <a:off x="6434674" y="184550"/>
            <a:ext cx="536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Интерфейс управления</a:t>
            </a:r>
            <a:endParaRPr b="0" i="0" sz="2600" u="none" cap="none" strike="noStrike">
              <a:solidFill>
                <a:srgbClr val="3C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9702434" y="3404044"/>
            <a:ext cx="21849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Доступ к </a:t>
            </a:r>
            <a:b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endParaRPr b="0" i="0" sz="20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rot="1799277">
            <a:off x="8786943" y="4498838"/>
            <a:ext cx="2087561" cy="1759623"/>
          </a:xfrm>
          <a:prstGeom prst="hexagon">
            <a:avLst>
              <a:gd fmla="val 29265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8763077" y="2679823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8789759" y="2643391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/>
          <p:nvPr/>
        </p:nvSpPr>
        <p:spPr>
          <a:xfrm rot="1799360">
            <a:off x="9678491" y="2740095"/>
            <a:ext cx="2232720" cy="2001828"/>
          </a:xfrm>
          <a:prstGeom prst="hexagon">
            <a:avLst>
              <a:gd fmla="val 29425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8838183" y="1552209"/>
            <a:ext cx="19338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Интерфейс управления iCafeCloud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8829650" y="4794375"/>
            <a:ext cx="17745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любое устройство с доступом</a:t>
            </a:r>
            <a:b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в интернет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4"/>
          <p:cNvCxnSpPr/>
          <p:nvPr/>
        </p:nvCxnSpPr>
        <p:spPr>
          <a:xfrm rot="10800000">
            <a:off x="9904959" y="2678170"/>
            <a:ext cx="1383600" cy="864600"/>
          </a:xfrm>
          <a:prstGeom prst="curvedConnector3">
            <a:avLst>
              <a:gd fmla="val -6927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0" name="Google Shape;70;p4"/>
          <p:cNvCxnSpPr/>
          <p:nvPr/>
        </p:nvCxnSpPr>
        <p:spPr>
          <a:xfrm flipH="1">
            <a:off x="9863415" y="1622638"/>
            <a:ext cx="957300" cy="582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1" name="Google Shape;71;p4"/>
          <p:cNvCxnSpPr/>
          <p:nvPr/>
        </p:nvCxnSpPr>
        <p:spPr>
          <a:xfrm rot="5400000">
            <a:off x="6352395" y="1210836"/>
            <a:ext cx="587100" cy="326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2" name="Google Shape;72;p4"/>
          <p:cNvCxnSpPr/>
          <p:nvPr/>
        </p:nvCxnSpPr>
        <p:spPr>
          <a:xfrm>
            <a:off x="903441" y="3523388"/>
            <a:ext cx="1201800" cy="567000"/>
          </a:xfrm>
          <a:prstGeom prst="curvedConnector2">
            <a:avLst/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280" y="1519755"/>
            <a:ext cx="8293776" cy="448941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5971850" y="184550"/>
            <a:ext cx="5824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Клиентский интерфейс</a:t>
            </a:r>
            <a:endParaRPr b="0" i="0" sz="2600" u="none" cap="none" strike="noStrike">
              <a:solidFill>
                <a:srgbClr val="3C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-216871" y="2562169"/>
            <a:ext cx="3561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4"/>
          <p:cNvGrpSpPr/>
          <p:nvPr/>
        </p:nvGrpSpPr>
        <p:grpSpPr>
          <a:xfrm>
            <a:off x="4191677" y="631858"/>
            <a:ext cx="1436777" cy="359774"/>
            <a:chOff x="0" y="9557"/>
            <a:chExt cx="1436777" cy="359774"/>
          </a:xfrm>
        </p:grpSpPr>
        <p:sp>
          <p:nvSpPr>
            <p:cNvPr id="80" name="Google Shape;80;p4"/>
            <p:cNvSpPr/>
            <p:nvPr/>
          </p:nvSpPr>
          <p:spPr>
            <a:xfrm>
              <a:off x="0" y="9557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 txBox="1"/>
            <p:nvPr/>
          </p:nvSpPr>
          <p:spPr>
            <a:xfrm>
              <a:off x="17563" y="27120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Избранные игры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4"/>
          <p:cNvGrpSpPr/>
          <p:nvPr/>
        </p:nvGrpSpPr>
        <p:grpSpPr>
          <a:xfrm>
            <a:off x="6037949" y="804577"/>
            <a:ext cx="1559817" cy="327718"/>
            <a:chOff x="0" y="9556"/>
            <a:chExt cx="1613548" cy="359774"/>
          </a:xfrm>
        </p:grpSpPr>
        <p:sp>
          <p:nvSpPr>
            <p:cNvPr id="83" name="Google Shape;83;p4"/>
            <p:cNvSpPr/>
            <p:nvPr/>
          </p:nvSpPr>
          <p:spPr>
            <a:xfrm>
              <a:off x="0" y="9556"/>
              <a:ext cx="1595565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53109" y="58141"/>
              <a:ext cx="1560439" cy="265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Активные игры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120050" y="3061850"/>
            <a:ext cx="1786632" cy="492423"/>
            <a:chOff x="0" y="7681"/>
            <a:chExt cx="1436777" cy="359774"/>
          </a:xfrm>
        </p:grpSpPr>
        <p:sp>
          <p:nvSpPr>
            <p:cNvPr id="86" name="Google Shape;86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17563" y="25244"/>
              <a:ext cx="1401600" cy="3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Простой и современный  интерфейс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10714700" y="1450547"/>
            <a:ext cx="1477181" cy="582582"/>
            <a:chOff x="0" y="7681"/>
            <a:chExt cx="1497092" cy="359774"/>
          </a:xfrm>
        </p:grpSpPr>
        <p:sp>
          <p:nvSpPr>
            <p:cNvPr id="89" name="Google Shape;89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95492" y="25244"/>
              <a:ext cx="1401600" cy="3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Клиентский </a:t>
              </a: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Магазин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1" name="Google Shape;91;p4"/>
          <p:cNvCxnSpPr/>
          <p:nvPr/>
        </p:nvCxnSpPr>
        <p:spPr>
          <a:xfrm flipH="1" rot="-5400000">
            <a:off x="4606074" y="1016182"/>
            <a:ext cx="569100" cy="56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92" name="Google Shape;92;p4"/>
          <p:cNvGrpSpPr/>
          <p:nvPr/>
        </p:nvGrpSpPr>
        <p:grpSpPr>
          <a:xfrm>
            <a:off x="10342000" y="3511225"/>
            <a:ext cx="1786632" cy="449466"/>
            <a:chOff x="0" y="7681"/>
            <a:chExt cx="1436777" cy="359774"/>
          </a:xfrm>
        </p:grpSpPr>
        <p:sp>
          <p:nvSpPr>
            <p:cNvPr id="93" name="Google Shape;93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 txBox="1"/>
            <p:nvPr/>
          </p:nvSpPr>
          <p:spPr>
            <a:xfrm>
              <a:off x="17563" y="25244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Статистика Клиентов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43" y="3983009"/>
            <a:ext cx="4149530" cy="228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7458" y="3943437"/>
            <a:ext cx="4173551" cy="23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/>
          <p:nvPr/>
        </p:nvSpPr>
        <p:spPr>
          <a:xfrm>
            <a:off x="4461923" y="103275"/>
            <a:ext cx="70296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Индивидуальный клиентский интерфейс</a:t>
            </a:r>
            <a:endParaRPr b="0" i="0" sz="2600" u="none" cap="none" strike="noStrike">
              <a:solidFill>
                <a:srgbClr val="3C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1512225" y="637175"/>
            <a:ext cx="99792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Легко меняйте стиль и темы в соответствии с фирменным стилем вашего бренда.</a:t>
            </a:r>
            <a:endParaRPr b="0" i="0" sz="15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8923" y="1503122"/>
            <a:ext cx="4150620" cy="231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52265" y="1501855"/>
            <a:ext cx="4141505" cy="232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5725886" y="44271"/>
            <a:ext cx="594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Списки лидеров</a:t>
            </a:r>
            <a:endParaRPr b="0" i="0" sz="2600" u="none" cap="none" strike="noStrike">
              <a:solidFill>
                <a:srgbClr val="3C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12658" l="3127" r="2996" t="0"/>
          <a:stretch/>
        </p:blipFill>
        <p:spPr>
          <a:xfrm>
            <a:off x="488192" y="4031759"/>
            <a:ext cx="5701369" cy="1922421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 b="0" l="0" r="0" t="7844"/>
          <a:stretch/>
        </p:blipFill>
        <p:spPr>
          <a:xfrm>
            <a:off x="2791385" y="1123997"/>
            <a:ext cx="5734794" cy="208915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6">
            <a:alphaModFix/>
          </a:blip>
          <a:srcRect b="0" l="0" r="1520" t="0"/>
          <a:stretch/>
        </p:blipFill>
        <p:spPr>
          <a:xfrm>
            <a:off x="6189561" y="4031759"/>
            <a:ext cx="5514247" cy="1922421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sp>
        <p:nvSpPr>
          <p:cNvPr id="119" name="Google Shape;119;p6"/>
          <p:cNvSpPr txBox="1"/>
          <p:nvPr/>
        </p:nvSpPr>
        <p:spPr>
          <a:xfrm>
            <a:off x="4546600" y="558925"/>
            <a:ext cx="713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Рейтинги игр в магазине отслеживаются по всей базе игроков.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780143" y="1570853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780143" y="4376057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 rot="10800000">
            <a:off x="9357335" y="2987810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/>
          <p:nvPr/>
        </p:nvSpPr>
        <p:spPr>
          <a:xfrm>
            <a:off x="6460075" y="184550"/>
            <a:ext cx="5336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Особенности функции</a:t>
            </a:r>
            <a:endParaRPr b="0" i="0" sz="2600" u="none" cap="none" strike="noStrike">
              <a:solidFill>
                <a:srgbClr val="3C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5897" r="37853" t="0"/>
          <a:stretch/>
        </p:blipFill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21875" r="21873" t="0"/>
          <a:stretch/>
        </p:blipFill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21861" r="21860" t="0"/>
          <a:stretch/>
        </p:blipFill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1001486" y="170502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001474" y="452120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9600656" y="3132910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1032573" y="1668651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032572" y="4518579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9642597" y="3120208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3250050" y="1910800"/>
            <a:ext cx="83328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Клиент может быть более конкурентоспособным внутри центра</a:t>
            </a:r>
            <a:endParaRPr b="0" i="0" sz="24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3412275" y="4900125"/>
            <a:ext cx="57768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Система автоматического обновления игр с выделенными серверами</a:t>
            </a:r>
            <a:endParaRPr b="0" i="0" sz="24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3342100" y="3422050"/>
            <a:ext cx="58470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82742"/>
                </a:solidFill>
              </a:rPr>
              <a:t>Лояльная система с вознаграждениями наверняка заинтересует ваших игроков вернуться</a:t>
            </a:r>
            <a:endParaRPr sz="2400">
              <a:solidFill>
                <a:srgbClr val="082742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8274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176" y="2014051"/>
            <a:ext cx="2774619" cy="2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8153396" y="184550"/>
            <a:ext cx="3414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Про нас</a:t>
            </a:r>
            <a:endParaRPr b="0" i="0" sz="2600" u="none" cap="none" strike="noStrike">
              <a:solidFill>
                <a:srgbClr val="3C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837618" y="1251392"/>
            <a:ext cx="6550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Youngzsoft — это компания, которая уже более 20 лет занимается разработкой серверного и сетевого программного обеспечения, а также сопутствующих услуг.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Наша цель при создании iCafeCloud — упростить управление учетными записями ваших клиентов, обновлением игр, игровыми лицензиями из единой точки для вашего центра/кафе и его филиалов. iCafeCloud сэкономит ваше время, сократит расходы и улучшит общее впечатление от ваших клиентов.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937176" y="4619525"/>
            <a:ext cx="33612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Youngzsoft Co., Ltd.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Room 1620, Yannian Shijia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299 Renmin East Road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Changsha, Hunan, China 410016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+86-731-85537391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1050" u="sng" cap="none" strike="noStrike">
                <a:solidFill>
                  <a:srgbClr val="1DA15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@HelpDesk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105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https://www.icafecloud.com/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6927" y="4751372"/>
            <a:ext cx="2426276" cy="8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45602" y="4187491"/>
            <a:ext cx="1892842" cy="189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2020-06-14T16:53:51Z</dcterms:created>
  <dc:creator>Geri</dc:creator>
</cp:coreProperties>
</file>