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Libre Franklin"/>
      <p:regular r:id="rId13"/>
      <p:bold r:id="rId14"/>
      <p:italic r:id="rId15"/>
      <p:boldItalic r:id="rId16"/>
    </p:embeddedFont>
    <p:embeddedFont>
      <p:font typeface="Century Gothic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eMAMKI4JZ/qSAfYos8FjVVgmc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LibreFranklin-regular.fntdata"/><Relationship Id="rId12" Type="http://schemas.openxmlformats.org/officeDocument/2006/relationships/slide" Target="slides/slide8.xml"/><Relationship Id="rId15" Type="http://schemas.openxmlformats.org/officeDocument/2006/relationships/font" Target="fonts/LibreFranklin-italic.fntdata"/><Relationship Id="rId14" Type="http://schemas.openxmlformats.org/officeDocument/2006/relationships/font" Target="fonts/LibreFranklin-bold.fntdata"/><Relationship Id="rId17" Type="http://schemas.openxmlformats.org/officeDocument/2006/relationships/font" Target="fonts/CenturyGothic-regular.fntdata"/><Relationship Id="rId16" Type="http://schemas.openxmlformats.org/officeDocument/2006/relationships/font" Target="fonts/LibreFranklin-boldItalic.fntdata"/><Relationship Id="rId19" Type="http://schemas.openxmlformats.org/officeDocument/2006/relationships/font" Target="fonts/CenturyGothic-italic.fntdata"/><Relationship Id="rId18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/>
          <p:nvPr>
            <p:ph idx="2" type="pic"/>
          </p:nvPr>
        </p:nvSpPr>
        <p:spPr>
          <a:xfrm>
            <a:off x="0" y="0"/>
            <a:ext cx="6173100" cy="6858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afecloud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>
            <p:ph idx="2" type="pic"/>
          </p:nvPr>
        </p:nvSpPr>
        <p:spPr>
          <a:xfrm>
            <a:off x="1147504" y="2034444"/>
            <a:ext cx="3262500" cy="4176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1"/>
          <p:cNvSpPr txBox="1"/>
          <p:nvPr/>
        </p:nvSpPr>
        <p:spPr>
          <a:xfrm>
            <a:off x="5369719" y="6552857"/>
            <a:ext cx="1452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</a:t>
            </a:r>
            <a:r>
              <a:rPr lang="en-US" sz="1100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r>
              <a:rPr b="0" i="0" lang="en-US" sz="11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iCafeCloud</a:t>
            </a:r>
            <a:endParaRPr b="0" i="0" sz="11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6" name="Google Shape;16;p11"/>
          <p:cNvCxnSpPr/>
          <p:nvPr/>
        </p:nvCxnSpPr>
        <p:spPr>
          <a:xfrm rot="10800000">
            <a:off x="571463" y="6698017"/>
            <a:ext cx="47673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11"/>
          <p:cNvCxnSpPr/>
          <p:nvPr/>
        </p:nvCxnSpPr>
        <p:spPr>
          <a:xfrm rot="10800000">
            <a:off x="6843600" y="6698017"/>
            <a:ext cx="47769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/>
        </p:nvSpPr>
        <p:spPr>
          <a:xfrm>
            <a:off x="5369719" y="6552857"/>
            <a:ext cx="1452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</a:t>
            </a:r>
            <a:r>
              <a:rPr lang="en-US" sz="1100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r>
              <a:rPr b="0" i="0" lang="en-US" sz="11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iCafeCloud</a:t>
            </a:r>
            <a:endParaRPr b="0" i="0" sz="11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0" name="Google Shape;20;p12"/>
          <p:cNvCxnSpPr/>
          <p:nvPr/>
        </p:nvCxnSpPr>
        <p:spPr>
          <a:xfrm rot="10800000">
            <a:off x="571463" y="6698017"/>
            <a:ext cx="47673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" name="Google Shape;21;p12"/>
          <p:cNvCxnSpPr/>
          <p:nvPr/>
        </p:nvCxnSpPr>
        <p:spPr>
          <a:xfrm rot="10800000">
            <a:off x="6843600" y="6698017"/>
            <a:ext cx="47769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/>
        </p:nvSpPr>
        <p:spPr>
          <a:xfrm>
            <a:off x="5369719" y="6552857"/>
            <a:ext cx="1452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©2022 iCafeCloud</a:t>
            </a:r>
            <a:endParaRPr sz="1100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4" name="Google Shape;24;p13"/>
          <p:cNvCxnSpPr/>
          <p:nvPr/>
        </p:nvCxnSpPr>
        <p:spPr>
          <a:xfrm rot="10800000">
            <a:off x="571463" y="6698017"/>
            <a:ext cx="47673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13"/>
          <p:cNvCxnSpPr/>
          <p:nvPr/>
        </p:nvCxnSpPr>
        <p:spPr>
          <a:xfrm rot="10800000">
            <a:off x="6843600" y="6698017"/>
            <a:ext cx="47769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13"/>
          <p:cNvSpPr/>
          <p:nvPr>
            <p:ph idx="2" type="pic"/>
          </p:nvPr>
        </p:nvSpPr>
        <p:spPr>
          <a:xfrm>
            <a:off x="1001486" y="1698171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sp>
      <p:sp>
        <p:nvSpPr>
          <p:cNvPr id="27" name="Google Shape;27;p13"/>
          <p:cNvSpPr/>
          <p:nvPr>
            <p:ph idx="3" type="pic"/>
          </p:nvPr>
        </p:nvSpPr>
        <p:spPr>
          <a:xfrm>
            <a:off x="1001486" y="4521200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sp>
      <p:sp>
        <p:nvSpPr>
          <p:cNvPr id="28" name="Google Shape;28;p13"/>
          <p:cNvSpPr/>
          <p:nvPr>
            <p:ph idx="4" type="pic"/>
          </p:nvPr>
        </p:nvSpPr>
        <p:spPr>
          <a:xfrm>
            <a:off x="9600659" y="3132909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4.jpg"/><Relationship Id="rId5" Type="http://schemas.openxmlformats.org/officeDocument/2006/relationships/image" Target="../media/image16.jpg"/><Relationship Id="rId6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5.jpg"/><Relationship Id="rId5" Type="http://schemas.openxmlformats.org/officeDocument/2006/relationships/image" Target="../media/image21.jpg"/><Relationship Id="rId6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10.png"/><Relationship Id="rId5" Type="http://schemas.openxmlformats.org/officeDocument/2006/relationships/hyperlink" Target="https://help.youngzsoft.com/" TargetMode="External"/><Relationship Id="rId6" Type="http://schemas.openxmlformats.org/officeDocument/2006/relationships/hyperlink" Target="https://www.icafecloud.com/" TargetMode="External"/><Relationship Id="rId7" Type="http://schemas.openxmlformats.org/officeDocument/2006/relationships/image" Target="../media/image23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/>
          <p:nvPr/>
        </p:nvSpPr>
        <p:spPr>
          <a:xfrm rot="-1154972">
            <a:off x="1249270" y="-374507"/>
            <a:ext cx="980264" cy="7616690"/>
          </a:xfrm>
          <a:custGeom>
            <a:rect b="b" l="l" r="r" t="t"/>
            <a:pathLst>
              <a:path extrusionOk="0" h="7609370" w="979322">
                <a:moveTo>
                  <a:pt x="0" y="0"/>
                </a:moveTo>
                <a:lnTo>
                  <a:pt x="979322" y="342970"/>
                </a:lnTo>
                <a:lnTo>
                  <a:pt x="979322" y="7609370"/>
                </a:lnTo>
                <a:lnTo>
                  <a:pt x="58663" y="7286945"/>
                </a:lnTo>
                <a:lnTo>
                  <a:pt x="0" y="7263295"/>
                </a:lnTo>
                <a:close/>
              </a:path>
            </a:pathLst>
          </a:custGeom>
          <a:solidFill>
            <a:srgbClr val="5A8E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2235333" y="4819650"/>
            <a:ext cx="6060142" cy="2038349"/>
          </a:xfrm>
          <a:custGeom>
            <a:rect b="b" l="l" r="r" t="t"/>
            <a:pathLst>
              <a:path extrusionOk="0" h="2038349" w="6060142">
                <a:moveTo>
                  <a:pt x="0" y="0"/>
                </a:moveTo>
                <a:lnTo>
                  <a:pt x="1073695" y="39014"/>
                </a:lnTo>
                <a:lnTo>
                  <a:pt x="1673812" y="1752600"/>
                </a:lnTo>
                <a:lnTo>
                  <a:pt x="6060142" y="1752600"/>
                </a:lnTo>
                <a:lnTo>
                  <a:pt x="6060142" y="2038349"/>
                </a:lnTo>
                <a:lnTo>
                  <a:pt x="713853" y="2038349"/>
                </a:lnTo>
                <a:close/>
              </a:path>
            </a:pathLst>
          </a:custGeom>
          <a:solidFill>
            <a:srgbClr val="7CC235"/>
          </a:solidFill>
          <a:ln>
            <a:noFill/>
          </a:ln>
          <a:effectLst>
            <a:outerShdw rotWithShape="0" algn="r" dir="10800000" dist="63500">
              <a:srgbClr val="000000">
                <a:alpha val="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8940801" y="6071500"/>
            <a:ext cx="312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</a:t>
            </a:r>
            <a:r>
              <a:rPr lang="en-US" sz="2400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r>
              <a:rPr b="0" i="0" lang="en-US" sz="24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iCafeCloud</a:t>
            </a:r>
            <a:endParaRPr b="0" i="0" sz="24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9552" y="1828800"/>
            <a:ext cx="8569040" cy="253354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b="0" l="0" r="877" t="0"/>
          <a:stretch/>
        </p:blipFill>
        <p:spPr>
          <a:xfrm>
            <a:off x="364130" y="2106435"/>
            <a:ext cx="4085867" cy="450299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"/>
          <p:cNvSpPr/>
          <p:nvPr/>
        </p:nvSpPr>
        <p:spPr>
          <a:xfrm>
            <a:off x="7268225" y="184550"/>
            <a:ext cx="452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What is CafeCloud ?</a:t>
            </a: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4747975" y="2028971"/>
            <a:ext cx="69672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iCafeCloud is a </a:t>
            </a:r>
            <a:r>
              <a:rPr lang="en-US" sz="2200">
                <a:solidFill>
                  <a:srgbClr val="082742"/>
                </a:solidFill>
              </a:rPr>
              <a:t>b</a:t>
            </a: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illing and </a:t>
            </a:r>
            <a:r>
              <a:rPr lang="en-US" sz="2200">
                <a:solidFill>
                  <a:srgbClr val="082742"/>
                </a:solidFill>
              </a:rPr>
              <a:t>g</a:t>
            </a: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ame </a:t>
            </a:r>
            <a:r>
              <a:rPr lang="en-US" sz="2200">
                <a:solidFill>
                  <a:srgbClr val="082742"/>
                </a:solidFill>
              </a:rPr>
              <a:t>m</a:t>
            </a: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anagement cloud </a:t>
            </a:r>
            <a:r>
              <a:rPr lang="en-US" sz="2200">
                <a:solidFill>
                  <a:srgbClr val="082742"/>
                </a:solidFill>
              </a:rPr>
              <a:t>POS</a:t>
            </a: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 that empowers your game </a:t>
            </a:r>
            <a:r>
              <a:rPr lang="en-US" sz="2200">
                <a:solidFill>
                  <a:srgbClr val="082742"/>
                </a:solidFill>
              </a:rPr>
              <a:t>center </a:t>
            </a: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setup with</a:t>
            </a:r>
            <a:endParaRPr sz="2200">
              <a:solidFill>
                <a:srgbClr val="08274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82742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Char char="❏"/>
            </a:pPr>
            <a:r>
              <a:rPr lang="en-US" sz="2200">
                <a:solidFill>
                  <a:srgbClr val="082742"/>
                </a:solidFill>
              </a:rPr>
              <a:t>Member Manager</a:t>
            </a:r>
            <a:endParaRPr sz="2200">
              <a:solidFill>
                <a:srgbClr val="082742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Char char="❏"/>
            </a:pPr>
            <a:r>
              <a:rPr lang="en-US" sz="2200">
                <a:solidFill>
                  <a:srgbClr val="082742"/>
                </a:solidFill>
              </a:rPr>
              <a:t>Game License Manager</a:t>
            </a:r>
            <a:endParaRPr sz="2200">
              <a:solidFill>
                <a:srgbClr val="082742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Char char="❏"/>
            </a:pPr>
            <a:r>
              <a:rPr lang="en-US" sz="2200">
                <a:solidFill>
                  <a:srgbClr val="082742"/>
                </a:solidFill>
              </a:rPr>
              <a:t>Competitive Leaderboards</a:t>
            </a:r>
            <a:endParaRPr sz="2200">
              <a:solidFill>
                <a:srgbClr val="082742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Char char="❏"/>
            </a:pPr>
            <a:r>
              <a:rPr lang="en-US" sz="2200">
                <a:solidFill>
                  <a:srgbClr val="082742"/>
                </a:solidFill>
              </a:rPr>
              <a:t>Real Time Reporting</a:t>
            </a:r>
            <a:endParaRPr sz="2200">
              <a:solidFill>
                <a:srgbClr val="082742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Char char="❏"/>
            </a:pPr>
            <a:r>
              <a:rPr lang="en-US" sz="2200">
                <a:solidFill>
                  <a:srgbClr val="082742"/>
                </a:solidFill>
              </a:rPr>
              <a:t>Multi Device Cloud Access</a:t>
            </a:r>
            <a:endParaRPr sz="2200">
              <a:solidFill>
                <a:srgbClr val="082742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Char char="❏"/>
            </a:pPr>
            <a:r>
              <a:rPr lang="en-US" sz="2200">
                <a:solidFill>
                  <a:srgbClr val="082742"/>
                </a:solidFill>
              </a:rPr>
              <a:t>Custom Client Interfaces</a:t>
            </a:r>
            <a:endParaRPr sz="2200">
              <a:solidFill>
                <a:srgbClr val="082742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Char char="❏"/>
            </a:pPr>
            <a:r>
              <a:rPr lang="en-US" sz="2200">
                <a:solidFill>
                  <a:srgbClr val="082742"/>
                </a:solidFill>
              </a:rPr>
              <a:t>1 Click Crypto Mining</a:t>
            </a:r>
            <a:endParaRPr sz="2200">
              <a:solidFill>
                <a:srgbClr val="082742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Char char="❏"/>
            </a:pPr>
            <a:r>
              <a:rPr lang="en-US" sz="2200">
                <a:solidFill>
                  <a:srgbClr val="082742"/>
                </a:solidFill>
              </a:rPr>
              <a:t>Rewards and Loyalty Bonuses</a:t>
            </a:r>
            <a:endParaRPr sz="2200">
              <a:solidFill>
                <a:srgbClr val="082742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Char char="❏"/>
            </a:pPr>
            <a:r>
              <a:rPr lang="en-US" sz="2200">
                <a:solidFill>
                  <a:srgbClr val="082742"/>
                </a:solidFill>
              </a:rPr>
              <a:t>And a lot more…</a:t>
            </a:r>
            <a:endParaRPr sz="2200">
              <a:solidFill>
                <a:srgbClr val="082742"/>
              </a:solidFill>
            </a:endParaRPr>
          </a:p>
        </p:txBody>
      </p:sp>
      <p:grpSp>
        <p:nvGrpSpPr>
          <p:cNvPr id="47" name="Google Shape;47;p2"/>
          <p:cNvGrpSpPr/>
          <p:nvPr/>
        </p:nvGrpSpPr>
        <p:grpSpPr>
          <a:xfrm>
            <a:off x="120057" y="1835910"/>
            <a:ext cx="1786592" cy="1802228"/>
            <a:chOff x="819150" y="1588512"/>
            <a:chExt cx="1786592" cy="1802228"/>
          </a:xfrm>
        </p:grpSpPr>
        <p:grpSp>
          <p:nvGrpSpPr>
            <p:cNvPr id="48" name="Google Shape;48;p2"/>
            <p:cNvGrpSpPr/>
            <p:nvPr/>
          </p:nvGrpSpPr>
          <p:grpSpPr>
            <a:xfrm>
              <a:off x="819150" y="1744820"/>
              <a:ext cx="1645920" cy="1645920"/>
              <a:chOff x="819150" y="1866900"/>
              <a:chExt cx="1645920" cy="1645920"/>
            </a:xfrm>
          </p:grpSpPr>
          <p:cxnSp>
            <p:nvCxnSpPr>
              <p:cNvPr id="49" name="Google Shape;49;p2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1" name="Google Shape;51;p2"/>
            <p:cNvGrpSpPr/>
            <p:nvPr/>
          </p:nvGrpSpPr>
          <p:grpSpPr>
            <a:xfrm>
              <a:off x="959822" y="1588512"/>
              <a:ext cx="1645920" cy="1645920"/>
              <a:chOff x="819150" y="1866900"/>
              <a:chExt cx="1645920" cy="1645920"/>
            </a:xfrm>
          </p:grpSpPr>
          <p:cxnSp>
            <p:nvCxnSpPr>
              <p:cNvPr id="52" name="Google Shape;52;p2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cxnSp>
        <p:nvCxnSpPr>
          <p:cNvPr id="54" name="Google Shape;54;p2"/>
          <p:cNvCxnSpPr/>
          <p:nvPr/>
        </p:nvCxnSpPr>
        <p:spPr>
          <a:xfrm>
            <a:off x="364130" y="4481465"/>
            <a:ext cx="4086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"/>
          <p:cNvPicPr preferRelativeResize="0"/>
          <p:nvPr/>
        </p:nvPicPr>
        <p:blipFill rotWithShape="1">
          <a:blip r:embed="rId3">
            <a:alphaModFix/>
          </a:blip>
          <a:srcRect b="5048" l="0" r="0" t="0"/>
          <a:stretch/>
        </p:blipFill>
        <p:spPr>
          <a:xfrm>
            <a:off x="512186" y="1566685"/>
            <a:ext cx="8325997" cy="44428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"/>
          <p:cNvSpPr/>
          <p:nvPr/>
        </p:nvSpPr>
        <p:spPr>
          <a:xfrm rot="1799484">
            <a:off x="8735406" y="1132017"/>
            <a:ext cx="2170764" cy="1880446"/>
          </a:xfrm>
          <a:prstGeom prst="hexagon">
            <a:avLst>
              <a:gd fmla="val 29265" name="adj"/>
              <a:gd fmla="val 115470" name="vf"/>
            </a:avLst>
          </a:prstGeom>
          <a:solidFill>
            <a:srgbClr val="C9A95E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/>
          <p:nvPr/>
        </p:nvSpPr>
        <p:spPr>
          <a:xfrm>
            <a:off x="6434674" y="184550"/>
            <a:ext cx="5361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Management Interface</a:t>
            </a:r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>
            <a:off x="322579" y="1291637"/>
            <a:ext cx="1786592" cy="1802228"/>
            <a:chOff x="819150" y="1588512"/>
            <a:chExt cx="1786592" cy="1802228"/>
          </a:xfrm>
        </p:grpSpPr>
        <p:grpSp>
          <p:nvGrpSpPr>
            <p:cNvPr id="66" name="Google Shape;66;p3"/>
            <p:cNvGrpSpPr/>
            <p:nvPr/>
          </p:nvGrpSpPr>
          <p:grpSpPr>
            <a:xfrm>
              <a:off x="819150" y="1744820"/>
              <a:ext cx="1645920" cy="1645920"/>
              <a:chOff x="819150" y="1866900"/>
              <a:chExt cx="1645920" cy="1645920"/>
            </a:xfrm>
          </p:grpSpPr>
          <p:cxnSp>
            <p:nvCxnSpPr>
              <p:cNvPr id="67" name="Google Shape;67;p3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9" name="Google Shape;69;p3"/>
            <p:cNvGrpSpPr/>
            <p:nvPr/>
          </p:nvGrpSpPr>
          <p:grpSpPr>
            <a:xfrm>
              <a:off x="959822" y="1588512"/>
              <a:ext cx="1645920" cy="1645920"/>
              <a:chOff x="819150" y="1866900"/>
              <a:chExt cx="1645920" cy="1645920"/>
            </a:xfrm>
          </p:grpSpPr>
          <p:cxnSp>
            <p:nvCxnSpPr>
              <p:cNvPr id="70" name="Google Shape;70;p3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72" name="Google Shape;72;p3"/>
          <p:cNvSpPr/>
          <p:nvPr/>
        </p:nvSpPr>
        <p:spPr>
          <a:xfrm>
            <a:off x="9702434" y="3404044"/>
            <a:ext cx="21849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can be accessed 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endParaRPr/>
          </a:p>
        </p:txBody>
      </p:sp>
      <p:sp>
        <p:nvSpPr>
          <p:cNvPr id="73" name="Google Shape;73;p3"/>
          <p:cNvSpPr/>
          <p:nvPr/>
        </p:nvSpPr>
        <p:spPr>
          <a:xfrm rot="1799277">
            <a:off x="8786943" y="4498838"/>
            <a:ext cx="2087561" cy="1759623"/>
          </a:xfrm>
          <a:prstGeom prst="hexagon">
            <a:avLst>
              <a:gd fmla="val 29265" name="adj"/>
              <a:gd fmla="val 115470" name="vf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8763077" y="2679823"/>
            <a:ext cx="755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8789759" y="2643391"/>
            <a:ext cx="755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/>
          <p:nvPr/>
        </p:nvSpPr>
        <p:spPr>
          <a:xfrm rot="1799360">
            <a:off x="9678491" y="2740095"/>
            <a:ext cx="2232720" cy="2001828"/>
          </a:xfrm>
          <a:prstGeom prst="hexagon">
            <a:avLst>
              <a:gd fmla="val 29425" name="adj"/>
              <a:gd fmla="val 115470" name="vf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8838183" y="1552209"/>
            <a:ext cx="1933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iCafeCloud’s management interface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8753448" y="4946773"/>
            <a:ext cx="213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any device with internet access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4"/>
          <p:cNvCxnSpPr/>
          <p:nvPr/>
        </p:nvCxnSpPr>
        <p:spPr>
          <a:xfrm rot="10800000">
            <a:off x="9904959" y="2678170"/>
            <a:ext cx="1383600" cy="864600"/>
          </a:xfrm>
          <a:prstGeom prst="curvedConnector3">
            <a:avLst>
              <a:gd fmla="val -6927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4" name="Google Shape;84;p4"/>
          <p:cNvCxnSpPr/>
          <p:nvPr/>
        </p:nvCxnSpPr>
        <p:spPr>
          <a:xfrm flipH="1">
            <a:off x="9863415" y="1622638"/>
            <a:ext cx="957300" cy="582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5" name="Google Shape;85;p4"/>
          <p:cNvCxnSpPr/>
          <p:nvPr/>
        </p:nvCxnSpPr>
        <p:spPr>
          <a:xfrm rot="5400000">
            <a:off x="6352395" y="1210836"/>
            <a:ext cx="587100" cy="326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6" name="Google Shape;86;p4"/>
          <p:cNvCxnSpPr/>
          <p:nvPr/>
        </p:nvCxnSpPr>
        <p:spPr>
          <a:xfrm>
            <a:off x="903441" y="3523388"/>
            <a:ext cx="1201800" cy="567000"/>
          </a:xfrm>
          <a:prstGeom prst="curvedConnector2">
            <a:avLst/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8280" y="1519755"/>
            <a:ext cx="8293776" cy="448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/>
          <p:nvPr/>
        </p:nvSpPr>
        <p:spPr>
          <a:xfrm>
            <a:off x="7806273" y="184550"/>
            <a:ext cx="3990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Client Interface</a:t>
            </a:r>
            <a:endParaRPr/>
          </a:p>
        </p:txBody>
      </p:sp>
      <p:grpSp>
        <p:nvGrpSpPr>
          <p:cNvPr id="92" name="Google Shape;92;p4"/>
          <p:cNvGrpSpPr/>
          <p:nvPr/>
        </p:nvGrpSpPr>
        <p:grpSpPr>
          <a:xfrm rot="10800000">
            <a:off x="8756795" y="4559950"/>
            <a:ext cx="1786592" cy="1802228"/>
            <a:chOff x="819150" y="1588512"/>
            <a:chExt cx="1786592" cy="1802228"/>
          </a:xfrm>
        </p:grpSpPr>
        <p:grpSp>
          <p:nvGrpSpPr>
            <p:cNvPr id="93" name="Google Shape;93;p4"/>
            <p:cNvGrpSpPr/>
            <p:nvPr/>
          </p:nvGrpSpPr>
          <p:grpSpPr>
            <a:xfrm>
              <a:off x="819150" y="1744820"/>
              <a:ext cx="1645920" cy="1645920"/>
              <a:chOff x="819150" y="1866900"/>
              <a:chExt cx="1645920" cy="1645920"/>
            </a:xfrm>
          </p:grpSpPr>
          <p:cxnSp>
            <p:nvCxnSpPr>
              <p:cNvPr id="94" name="Google Shape;94;p4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5" name="Google Shape;95;p4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96" name="Google Shape;96;p4"/>
            <p:cNvGrpSpPr/>
            <p:nvPr/>
          </p:nvGrpSpPr>
          <p:grpSpPr>
            <a:xfrm>
              <a:off x="959822" y="1588512"/>
              <a:ext cx="1645920" cy="1645920"/>
              <a:chOff x="819150" y="1866900"/>
              <a:chExt cx="1645920" cy="1645920"/>
            </a:xfrm>
          </p:grpSpPr>
          <p:cxnSp>
            <p:nvCxnSpPr>
              <p:cNvPr id="97" name="Google Shape;97;p4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8" name="Google Shape;98;p4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99" name="Google Shape;99;p4"/>
          <p:cNvSpPr/>
          <p:nvPr/>
        </p:nvSpPr>
        <p:spPr>
          <a:xfrm>
            <a:off x="-216871" y="2562169"/>
            <a:ext cx="35619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4191677" y="631858"/>
            <a:ext cx="1436777" cy="359774"/>
            <a:chOff x="0" y="9557"/>
            <a:chExt cx="1436777" cy="359774"/>
          </a:xfrm>
        </p:grpSpPr>
        <p:sp>
          <p:nvSpPr>
            <p:cNvPr id="101" name="Google Shape;101;p4"/>
            <p:cNvSpPr/>
            <p:nvPr/>
          </p:nvSpPr>
          <p:spPr>
            <a:xfrm>
              <a:off x="0" y="9557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803"/>
              </a:scheme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 txBox="1"/>
            <p:nvPr/>
          </p:nvSpPr>
          <p:spPr>
            <a:xfrm>
              <a:off x="17563" y="27120"/>
              <a:ext cx="1401651" cy="324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Favorite games</a:t>
              </a:r>
              <a:endParaRPr/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6037949" y="804577"/>
            <a:ext cx="1559817" cy="327718"/>
            <a:chOff x="0" y="9556"/>
            <a:chExt cx="1613548" cy="359774"/>
          </a:xfrm>
        </p:grpSpPr>
        <p:sp>
          <p:nvSpPr>
            <p:cNvPr id="104" name="Google Shape;104;p4"/>
            <p:cNvSpPr/>
            <p:nvPr/>
          </p:nvSpPr>
          <p:spPr>
            <a:xfrm>
              <a:off x="0" y="9556"/>
              <a:ext cx="1595565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 txBox="1"/>
            <p:nvPr/>
          </p:nvSpPr>
          <p:spPr>
            <a:xfrm>
              <a:off x="53109" y="58141"/>
              <a:ext cx="1560439" cy="2655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Active games</a:t>
              </a:r>
              <a:endParaRPr/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120050" y="3061850"/>
            <a:ext cx="1786632" cy="492423"/>
            <a:chOff x="0" y="7681"/>
            <a:chExt cx="1436777" cy="359774"/>
          </a:xfrm>
        </p:grpSpPr>
        <p:sp>
          <p:nvSpPr>
            <p:cNvPr id="107" name="Google Shape;107;p4"/>
            <p:cNvSpPr/>
            <p:nvPr/>
          </p:nvSpPr>
          <p:spPr>
            <a:xfrm>
              <a:off x="0" y="7681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 txBox="1"/>
            <p:nvPr/>
          </p:nvSpPr>
          <p:spPr>
            <a:xfrm>
              <a:off x="17563" y="25244"/>
              <a:ext cx="1401600" cy="3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</a:rPr>
                <a:t>M</a:t>
              </a:r>
              <a:r>
                <a:rPr b="0" i="0" lang="en-US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odern interface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10714707" y="1440923"/>
            <a:ext cx="1477231" cy="359774"/>
            <a:chOff x="0" y="7681"/>
            <a:chExt cx="1497143" cy="359774"/>
          </a:xfrm>
        </p:grpSpPr>
        <p:sp>
          <p:nvSpPr>
            <p:cNvPr id="110" name="Google Shape;110;p4"/>
            <p:cNvSpPr/>
            <p:nvPr/>
          </p:nvSpPr>
          <p:spPr>
            <a:xfrm>
              <a:off x="0" y="7681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95492" y="25244"/>
              <a:ext cx="1401651" cy="324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Client shop</a:t>
              </a:r>
              <a:endParaRPr/>
            </a:p>
          </p:txBody>
        </p:sp>
      </p:grpSp>
      <p:cxnSp>
        <p:nvCxnSpPr>
          <p:cNvPr id="112" name="Google Shape;112;p4"/>
          <p:cNvCxnSpPr/>
          <p:nvPr/>
        </p:nvCxnSpPr>
        <p:spPr>
          <a:xfrm flipH="1" rot="-5400000">
            <a:off x="4606074" y="1016182"/>
            <a:ext cx="569100" cy="568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113" name="Google Shape;113;p4"/>
          <p:cNvGrpSpPr/>
          <p:nvPr/>
        </p:nvGrpSpPr>
        <p:grpSpPr>
          <a:xfrm>
            <a:off x="10342000" y="3511225"/>
            <a:ext cx="1786632" cy="449466"/>
            <a:chOff x="0" y="7681"/>
            <a:chExt cx="1436777" cy="359774"/>
          </a:xfrm>
        </p:grpSpPr>
        <p:sp>
          <p:nvSpPr>
            <p:cNvPr id="114" name="Google Shape;114;p4"/>
            <p:cNvSpPr/>
            <p:nvPr/>
          </p:nvSpPr>
          <p:spPr>
            <a:xfrm>
              <a:off x="0" y="7681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17563" y="25244"/>
              <a:ext cx="1401651" cy="324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Customer </a:t>
              </a: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243" y="3983009"/>
            <a:ext cx="4149530" cy="228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7458" y="3943437"/>
            <a:ext cx="4173551" cy="23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/>
          <p:nvPr/>
        </p:nvSpPr>
        <p:spPr>
          <a:xfrm>
            <a:off x="4461923" y="103275"/>
            <a:ext cx="702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Customized Client Interface</a:t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5899723" y="637175"/>
            <a:ext cx="55917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Easily change styles &amp; themes to match your brand identity</a:t>
            </a:r>
            <a:endParaRPr sz="1200"/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48923" y="1503122"/>
            <a:ext cx="4150620" cy="23132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5"/>
          <p:cNvGrpSpPr/>
          <p:nvPr/>
        </p:nvGrpSpPr>
        <p:grpSpPr>
          <a:xfrm rot="10800000">
            <a:off x="9136326" y="4910184"/>
            <a:ext cx="1650454" cy="1664898"/>
            <a:chOff x="819150" y="1588512"/>
            <a:chExt cx="1786592" cy="1802228"/>
          </a:xfrm>
        </p:grpSpPr>
        <p:grpSp>
          <p:nvGrpSpPr>
            <p:cNvPr id="129" name="Google Shape;129;p5"/>
            <p:cNvGrpSpPr/>
            <p:nvPr/>
          </p:nvGrpSpPr>
          <p:grpSpPr>
            <a:xfrm>
              <a:off x="819150" y="1744820"/>
              <a:ext cx="1645920" cy="1645920"/>
              <a:chOff x="819150" y="1866900"/>
              <a:chExt cx="1645920" cy="1645920"/>
            </a:xfrm>
          </p:grpSpPr>
          <p:cxnSp>
            <p:nvCxnSpPr>
              <p:cNvPr id="130" name="Google Shape;130;p5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1" name="Google Shape;131;p5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32" name="Google Shape;132;p5"/>
            <p:cNvGrpSpPr/>
            <p:nvPr/>
          </p:nvGrpSpPr>
          <p:grpSpPr>
            <a:xfrm>
              <a:off x="959822" y="1588512"/>
              <a:ext cx="1645920" cy="1645920"/>
              <a:chOff x="819150" y="1866900"/>
              <a:chExt cx="1645920" cy="1645920"/>
            </a:xfrm>
          </p:grpSpPr>
          <p:cxnSp>
            <p:nvCxnSpPr>
              <p:cNvPr id="133" name="Google Shape;133;p5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4" name="Google Shape;134;p5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pic>
        <p:nvPicPr>
          <p:cNvPr id="135" name="Google Shape;13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52265" y="1501855"/>
            <a:ext cx="4141505" cy="23295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5"/>
          <p:cNvGrpSpPr/>
          <p:nvPr/>
        </p:nvGrpSpPr>
        <p:grpSpPr>
          <a:xfrm rot="5400000">
            <a:off x="9111021" y="1276310"/>
            <a:ext cx="1650454" cy="1664898"/>
            <a:chOff x="819150" y="1588512"/>
            <a:chExt cx="1786592" cy="1802228"/>
          </a:xfrm>
        </p:grpSpPr>
        <p:grpSp>
          <p:nvGrpSpPr>
            <p:cNvPr id="137" name="Google Shape;137;p5"/>
            <p:cNvGrpSpPr/>
            <p:nvPr/>
          </p:nvGrpSpPr>
          <p:grpSpPr>
            <a:xfrm>
              <a:off x="819150" y="1744820"/>
              <a:ext cx="1645920" cy="1645920"/>
              <a:chOff x="819150" y="1866900"/>
              <a:chExt cx="1645920" cy="1645920"/>
            </a:xfrm>
          </p:grpSpPr>
          <p:cxnSp>
            <p:nvCxnSpPr>
              <p:cNvPr id="138" name="Google Shape;138;p5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9" name="Google Shape;139;p5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40" name="Google Shape;140;p5"/>
            <p:cNvGrpSpPr/>
            <p:nvPr/>
          </p:nvGrpSpPr>
          <p:grpSpPr>
            <a:xfrm>
              <a:off x="959822" y="1588512"/>
              <a:ext cx="1645920" cy="1645920"/>
              <a:chOff x="819150" y="1866900"/>
              <a:chExt cx="1645920" cy="1645920"/>
            </a:xfrm>
          </p:grpSpPr>
          <p:cxnSp>
            <p:nvCxnSpPr>
              <p:cNvPr id="141" name="Google Shape;141;p5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2" name="Google Shape;142;p5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43" name="Google Shape;143;p5"/>
          <p:cNvGrpSpPr/>
          <p:nvPr/>
        </p:nvGrpSpPr>
        <p:grpSpPr>
          <a:xfrm>
            <a:off x="990788" y="1301157"/>
            <a:ext cx="1650454" cy="1664898"/>
            <a:chOff x="819150" y="1588512"/>
            <a:chExt cx="1786592" cy="1802228"/>
          </a:xfrm>
        </p:grpSpPr>
        <p:grpSp>
          <p:nvGrpSpPr>
            <p:cNvPr id="144" name="Google Shape;144;p5"/>
            <p:cNvGrpSpPr/>
            <p:nvPr/>
          </p:nvGrpSpPr>
          <p:grpSpPr>
            <a:xfrm>
              <a:off x="819150" y="1744820"/>
              <a:ext cx="1645920" cy="1645920"/>
              <a:chOff x="819150" y="1866900"/>
              <a:chExt cx="1645920" cy="1645920"/>
            </a:xfrm>
          </p:grpSpPr>
          <p:cxnSp>
            <p:nvCxnSpPr>
              <p:cNvPr id="145" name="Google Shape;145;p5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6" name="Google Shape;146;p5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47" name="Google Shape;147;p5"/>
            <p:cNvGrpSpPr/>
            <p:nvPr/>
          </p:nvGrpSpPr>
          <p:grpSpPr>
            <a:xfrm>
              <a:off x="959822" y="1588512"/>
              <a:ext cx="1645920" cy="1645920"/>
              <a:chOff x="819150" y="1866900"/>
              <a:chExt cx="1645920" cy="1645920"/>
            </a:xfrm>
          </p:grpSpPr>
          <p:cxnSp>
            <p:nvCxnSpPr>
              <p:cNvPr id="148" name="Google Shape;148;p5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9" name="Google Shape;149;p5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50" name="Google Shape;150;p5"/>
          <p:cNvGrpSpPr/>
          <p:nvPr/>
        </p:nvGrpSpPr>
        <p:grpSpPr>
          <a:xfrm rot="-5400000">
            <a:off x="983593" y="4902989"/>
            <a:ext cx="1650454" cy="1664898"/>
            <a:chOff x="819150" y="1588512"/>
            <a:chExt cx="1786592" cy="1802228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819150" y="1744820"/>
              <a:ext cx="1645920" cy="1645920"/>
              <a:chOff x="819150" y="1866900"/>
              <a:chExt cx="1645920" cy="164592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54" name="Google Shape;154;p5"/>
            <p:cNvGrpSpPr/>
            <p:nvPr/>
          </p:nvGrpSpPr>
          <p:grpSpPr>
            <a:xfrm>
              <a:off x="959822" y="1588512"/>
              <a:ext cx="1645920" cy="1645920"/>
              <a:chOff x="819150" y="1866900"/>
              <a:chExt cx="1645920" cy="1645920"/>
            </a:xfrm>
          </p:grpSpPr>
          <p:cxnSp>
            <p:nvCxnSpPr>
              <p:cNvPr id="155" name="Google Shape;155;p5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/>
          <p:nvPr/>
        </p:nvSpPr>
        <p:spPr>
          <a:xfrm>
            <a:off x="5268686" y="44271"/>
            <a:ext cx="5948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 Competitive Leaderboards</a:t>
            </a:r>
            <a:endParaRPr/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 b="12659" l="3127" r="2996" t="0"/>
          <a:stretch/>
        </p:blipFill>
        <p:spPr>
          <a:xfrm>
            <a:off x="488192" y="4031759"/>
            <a:ext cx="5701369" cy="1922421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grpSp>
        <p:nvGrpSpPr>
          <p:cNvPr id="166" name="Google Shape;166;p6"/>
          <p:cNvGrpSpPr/>
          <p:nvPr/>
        </p:nvGrpSpPr>
        <p:grpSpPr>
          <a:xfrm rot="5400000">
            <a:off x="7930095" y="1518893"/>
            <a:ext cx="1650454" cy="1664898"/>
            <a:chOff x="819150" y="1588512"/>
            <a:chExt cx="1786592" cy="1802228"/>
          </a:xfrm>
        </p:grpSpPr>
        <p:grpSp>
          <p:nvGrpSpPr>
            <p:cNvPr id="167" name="Google Shape;167;p6"/>
            <p:cNvGrpSpPr/>
            <p:nvPr/>
          </p:nvGrpSpPr>
          <p:grpSpPr>
            <a:xfrm>
              <a:off x="819150" y="1744820"/>
              <a:ext cx="1645920" cy="1645920"/>
              <a:chOff x="819150" y="1866900"/>
              <a:chExt cx="1645920" cy="1645920"/>
            </a:xfrm>
          </p:grpSpPr>
          <p:cxnSp>
            <p:nvCxnSpPr>
              <p:cNvPr id="168" name="Google Shape;168;p6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9" name="Google Shape;169;p6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70" name="Google Shape;170;p6"/>
            <p:cNvGrpSpPr/>
            <p:nvPr/>
          </p:nvGrpSpPr>
          <p:grpSpPr>
            <a:xfrm>
              <a:off x="959822" y="1588512"/>
              <a:ext cx="1645920" cy="1645920"/>
              <a:chOff x="819150" y="1866900"/>
              <a:chExt cx="1645920" cy="1645920"/>
            </a:xfrm>
          </p:grpSpPr>
          <p:cxnSp>
            <p:nvCxnSpPr>
              <p:cNvPr id="171" name="Google Shape;171;p6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2" name="Google Shape;172;p6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73" name="Google Shape;173;p6"/>
          <p:cNvGrpSpPr/>
          <p:nvPr/>
        </p:nvGrpSpPr>
        <p:grpSpPr>
          <a:xfrm rot="10800000">
            <a:off x="9708093" y="4637532"/>
            <a:ext cx="1650454" cy="1664898"/>
            <a:chOff x="819150" y="1588512"/>
            <a:chExt cx="1786592" cy="1802228"/>
          </a:xfrm>
        </p:grpSpPr>
        <p:grpSp>
          <p:nvGrpSpPr>
            <p:cNvPr id="174" name="Google Shape;174;p6"/>
            <p:cNvGrpSpPr/>
            <p:nvPr/>
          </p:nvGrpSpPr>
          <p:grpSpPr>
            <a:xfrm>
              <a:off x="819150" y="1744820"/>
              <a:ext cx="1645920" cy="1645920"/>
              <a:chOff x="819150" y="1866900"/>
              <a:chExt cx="1645920" cy="1645920"/>
            </a:xfrm>
          </p:grpSpPr>
          <p:cxnSp>
            <p:nvCxnSpPr>
              <p:cNvPr id="175" name="Google Shape;175;p6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6" name="Google Shape;176;p6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77" name="Google Shape;177;p6"/>
            <p:cNvGrpSpPr/>
            <p:nvPr/>
          </p:nvGrpSpPr>
          <p:grpSpPr>
            <a:xfrm>
              <a:off x="959822" y="1588512"/>
              <a:ext cx="1645920" cy="1645920"/>
              <a:chOff x="819150" y="1866900"/>
              <a:chExt cx="1645920" cy="1645920"/>
            </a:xfrm>
          </p:grpSpPr>
          <p:cxnSp>
            <p:nvCxnSpPr>
              <p:cNvPr id="178" name="Google Shape;178;p6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9" name="Google Shape;179;p6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80" name="Google Shape;180;p6"/>
          <p:cNvGrpSpPr/>
          <p:nvPr/>
        </p:nvGrpSpPr>
        <p:grpSpPr>
          <a:xfrm>
            <a:off x="1237565" y="1446726"/>
            <a:ext cx="1650454" cy="1664898"/>
            <a:chOff x="819150" y="1588512"/>
            <a:chExt cx="1786592" cy="1802228"/>
          </a:xfrm>
        </p:grpSpPr>
        <p:grpSp>
          <p:nvGrpSpPr>
            <p:cNvPr id="181" name="Google Shape;181;p6"/>
            <p:cNvGrpSpPr/>
            <p:nvPr/>
          </p:nvGrpSpPr>
          <p:grpSpPr>
            <a:xfrm>
              <a:off x="819150" y="1744820"/>
              <a:ext cx="1645920" cy="1645920"/>
              <a:chOff x="819150" y="1866900"/>
              <a:chExt cx="1645920" cy="1645920"/>
            </a:xfrm>
          </p:grpSpPr>
          <p:cxnSp>
            <p:nvCxnSpPr>
              <p:cNvPr id="182" name="Google Shape;182;p6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3" name="Google Shape;183;p6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84" name="Google Shape;184;p6"/>
            <p:cNvGrpSpPr/>
            <p:nvPr/>
          </p:nvGrpSpPr>
          <p:grpSpPr>
            <a:xfrm>
              <a:off x="959822" y="1588512"/>
              <a:ext cx="1645920" cy="1645920"/>
              <a:chOff x="819150" y="1866900"/>
              <a:chExt cx="1645920" cy="1645920"/>
            </a:xfrm>
          </p:grpSpPr>
          <p:cxnSp>
            <p:nvCxnSpPr>
              <p:cNvPr id="185" name="Google Shape;185;p6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87" name="Google Shape;187;p6"/>
          <p:cNvGrpSpPr/>
          <p:nvPr/>
        </p:nvGrpSpPr>
        <p:grpSpPr>
          <a:xfrm rot="-5400000">
            <a:off x="319008" y="4702534"/>
            <a:ext cx="1650454" cy="1664898"/>
            <a:chOff x="819150" y="1588512"/>
            <a:chExt cx="1786592" cy="1802228"/>
          </a:xfrm>
        </p:grpSpPr>
        <p:grpSp>
          <p:nvGrpSpPr>
            <p:cNvPr id="188" name="Google Shape;188;p6"/>
            <p:cNvGrpSpPr/>
            <p:nvPr/>
          </p:nvGrpSpPr>
          <p:grpSpPr>
            <a:xfrm>
              <a:off x="819150" y="1744820"/>
              <a:ext cx="1645920" cy="1645920"/>
              <a:chOff x="819150" y="1866900"/>
              <a:chExt cx="1645920" cy="1645920"/>
            </a:xfrm>
          </p:grpSpPr>
          <p:cxnSp>
            <p:nvCxnSpPr>
              <p:cNvPr id="189" name="Google Shape;189;p6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91" name="Google Shape;191;p6"/>
            <p:cNvGrpSpPr/>
            <p:nvPr/>
          </p:nvGrpSpPr>
          <p:grpSpPr>
            <a:xfrm>
              <a:off x="959822" y="1588512"/>
              <a:ext cx="1645920" cy="1645920"/>
              <a:chOff x="819150" y="1866900"/>
              <a:chExt cx="1645920" cy="1645920"/>
            </a:xfrm>
          </p:grpSpPr>
          <p:cxnSp>
            <p:nvCxnSpPr>
              <p:cNvPr id="192" name="Google Shape;192;p6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pic>
        <p:nvPicPr>
          <p:cNvPr id="194" name="Google Shape;194;p6"/>
          <p:cNvPicPr preferRelativeResize="0"/>
          <p:nvPr/>
        </p:nvPicPr>
        <p:blipFill rotWithShape="1">
          <a:blip r:embed="rId5">
            <a:alphaModFix/>
          </a:blip>
          <a:srcRect b="0" l="0" r="0" t="7845"/>
          <a:stretch/>
        </p:blipFill>
        <p:spPr>
          <a:xfrm>
            <a:off x="2791385" y="1123997"/>
            <a:ext cx="5734794" cy="2089150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id="195" name="Google Shape;195;p6"/>
          <p:cNvPicPr preferRelativeResize="0"/>
          <p:nvPr/>
        </p:nvPicPr>
        <p:blipFill rotWithShape="1">
          <a:blip r:embed="rId6">
            <a:alphaModFix/>
          </a:blip>
          <a:srcRect b="0" l="0" r="1520" t="0"/>
          <a:stretch/>
        </p:blipFill>
        <p:spPr>
          <a:xfrm>
            <a:off x="6002443" y="4021108"/>
            <a:ext cx="5701365" cy="1989683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sp>
        <p:nvSpPr>
          <p:cNvPr id="196" name="Google Shape;196;p6"/>
          <p:cNvSpPr txBox="1"/>
          <p:nvPr/>
        </p:nvSpPr>
        <p:spPr>
          <a:xfrm>
            <a:off x="4089400" y="558925"/>
            <a:ext cx="713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store game rankings are tracked across your entire player base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/>
          <p:nvPr/>
        </p:nvSpPr>
        <p:spPr>
          <a:xfrm>
            <a:off x="856343" y="1570853"/>
            <a:ext cx="2393700" cy="2177100"/>
          </a:xfrm>
          <a:prstGeom prst="roundRect">
            <a:avLst>
              <a:gd fmla="val 11848" name="adj"/>
            </a:avLst>
          </a:prstGeom>
          <a:solidFill>
            <a:srgbClr val="FDFDFD"/>
          </a:solidFill>
          <a:ln cap="flat" cmpd="sng" w="12700">
            <a:solidFill>
              <a:srgbClr val="7CC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856343" y="4376057"/>
            <a:ext cx="2393700" cy="2177100"/>
          </a:xfrm>
          <a:prstGeom prst="roundRect">
            <a:avLst>
              <a:gd fmla="val 11848" name="adj"/>
            </a:avLst>
          </a:prstGeom>
          <a:solidFill>
            <a:srgbClr val="FDFDFD"/>
          </a:solidFill>
          <a:ln cap="flat" cmpd="sng" w="12700">
            <a:solidFill>
              <a:srgbClr val="7CC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 rot="10800000">
            <a:off x="9281135" y="2987810"/>
            <a:ext cx="2393700" cy="2177100"/>
          </a:xfrm>
          <a:prstGeom prst="roundRect">
            <a:avLst>
              <a:gd fmla="val 11848" name="adj"/>
            </a:avLst>
          </a:prstGeom>
          <a:solidFill>
            <a:srgbClr val="FDFDFD"/>
          </a:solidFill>
          <a:ln cap="flat" cmpd="sng" w="12700">
            <a:solidFill>
              <a:srgbClr val="7CC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7"/>
          <p:cNvSpPr/>
          <p:nvPr/>
        </p:nvSpPr>
        <p:spPr>
          <a:xfrm>
            <a:off x="6460074" y="184550"/>
            <a:ext cx="5336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Value Added Features</a:t>
            </a:r>
            <a:endParaRPr/>
          </a:p>
        </p:txBody>
      </p:sp>
      <p:pic>
        <p:nvPicPr>
          <p:cNvPr id="208" name="Google Shape;208;p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5897" r="37853" t="0"/>
          <a:stretch/>
        </p:blipFill>
        <p:spPr>
          <a:xfrm>
            <a:off x="1001486" y="1698171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pic>
      <p:pic>
        <p:nvPicPr>
          <p:cNvPr id="209" name="Google Shape;209;p7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21875" r="21874" t="0"/>
          <a:stretch/>
        </p:blipFill>
        <p:spPr>
          <a:xfrm>
            <a:off x="1001486" y="4521200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pic>
      <p:pic>
        <p:nvPicPr>
          <p:cNvPr id="210" name="Google Shape;210;p7"/>
          <p:cNvPicPr preferRelativeResize="0"/>
          <p:nvPr>
            <p:ph idx="4" type="pic"/>
          </p:nvPr>
        </p:nvPicPr>
        <p:blipFill rotWithShape="1">
          <a:blip r:embed="rId6">
            <a:alphaModFix/>
          </a:blip>
          <a:srcRect b="0" l="21861" r="21860" t="0"/>
          <a:stretch/>
        </p:blipFill>
        <p:spPr>
          <a:xfrm>
            <a:off x="9600659" y="3132909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pic>
      <p:sp>
        <p:nvSpPr>
          <p:cNvPr id="211" name="Google Shape;211;p7"/>
          <p:cNvSpPr/>
          <p:nvPr/>
        </p:nvSpPr>
        <p:spPr>
          <a:xfrm>
            <a:off x="1001486" y="1705021"/>
            <a:ext cx="1922400" cy="1922400"/>
          </a:xfrm>
          <a:prstGeom prst="roundRect">
            <a:avLst>
              <a:gd fmla="val 11105" name="adj"/>
            </a:avLst>
          </a:prstGeom>
          <a:solidFill>
            <a:srgbClr val="3C040B">
              <a:alpha val="6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1001474" y="4521201"/>
            <a:ext cx="1922400" cy="1922400"/>
          </a:xfrm>
          <a:prstGeom prst="roundRect">
            <a:avLst>
              <a:gd fmla="val 11105" name="adj"/>
            </a:avLst>
          </a:prstGeom>
          <a:solidFill>
            <a:srgbClr val="3C040B">
              <a:alpha val="6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9600656" y="3132910"/>
            <a:ext cx="1922400" cy="1922400"/>
          </a:xfrm>
          <a:prstGeom prst="roundRect">
            <a:avLst>
              <a:gd fmla="val 11105" name="adj"/>
            </a:avLst>
          </a:prstGeom>
          <a:solidFill>
            <a:srgbClr val="3C040B">
              <a:alpha val="6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1032573" y="1668651"/>
            <a:ext cx="47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/>
          </a:p>
        </p:txBody>
      </p:sp>
      <p:sp>
        <p:nvSpPr>
          <p:cNvPr id="215" name="Google Shape;215;p7"/>
          <p:cNvSpPr txBox="1"/>
          <p:nvPr/>
        </p:nvSpPr>
        <p:spPr>
          <a:xfrm>
            <a:off x="1032572" y="4518579"/>
            <a:ext cx="47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/>
          </a:p>
        </p:txBody>
      </p:sp>
      <p:sp>
        <p:nvSpPr>
          <p:cNvPr id="216" name="Google Shape;216;p7"/>
          <p:cNvSpPr txBox="1"/>
          <p:nvPr/>
        </p:nvSpPr>
        <p:spPr>
          <a:xfrm>
            <a:off x="9642597" y="3120208"/>
            <a:ext cx="47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3250050" y="1910800"/>
            <a:ext cx="83328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82742"/>
                </a:solidFill>
              </a:rPr>
              <a:t>Local Leaderboards can be used to build a more competitive user environment at your LAN center</a:t>
            </a:r>
            <a:endParaRPr sz="1000"/>
          </a:p>
        </p:txBody>
      </p:sp>
      <p:sp>
        <p:nvSpPr>
          <p:cNvPr id="218" name="Google Shape;218;p7"/>
          <p:cNvSpPr/>
          <p:nvPr/>
        </p:nvSpPr>
        <p:spPr>
          <a:xfrm>
            <a:off x="3412275" y="4900125"/>
            <a:ext cx="57768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With Dedicated servers for game updates,  you never have to worry about manually updating any game, ever!</a:t>
            </a:r>
            <a:endParaRPr sz="2400"/>
          </a:p>
        </p:txBody>
      </p:sp>
      <p:sp>
        <p:nvSpPr>
          <p:cNvPr id="219" name="Google Shape;219;p7"/>
          <p:cNvSpPr/>
          <p:nvPr/>
        </p:nvSpPr>
        <p:spPr>
          <a:xfrm>
            <a:off x="3342089" y="3422050"/>
            <a:ext cx="5847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With Loyalty Point Bonuses, Customers are bound to make you their first choice!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176" y="2014051"/>
            <a:ext cx="2774619" cy="21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8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8"/>
          <p:cNvSpPr/>
          <p:nvPr/>
        </p:nvSpPr>
        <p:spPr>
          <a:xfrm>
            <a:off x="8153396" y="184550"/>
            <a:ext cx="3414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About US</a:t>
            </a:r>
            <a:endParaRPr/>
          </a:p>
        </p:txBody>
      </p:sp>
      <p:grpSp>
        <p:nvGrpSpPr>
          <p:cNvPr id="229" name="Google Shape;229;p8"/>
          <p:cNvGrpSpPr/>
          <p:nvPr/>
        </p:nvGrpSpPr>
        <p:grpSpPr>
          <a:xfrm>
            <a:off x="436928" y="1626772"/>
            <a:ext cx="1786592" cy="1802228"/>
            <a:chOff x="819150" y="1588512"/>
            <a:chExt cx="1786592" cy="1802228"/>
          </a:xfrm>
        </p:grpSpPr>
        <p:grpSp>
          <p:nvGrpSpPr>
            <p:cNvPr id="230" name="Google Shape;230;p8"/>
            <p:cNvGrpSpPr/>
            <p:nvPr/>
          </p:nvGrpSpPr>
          <p:grpSpPr>
            <a:xfrm>
              <a:off x="819150" y="1744820"/>
              <a:ext cx="1645920" cy="1645920"/>
              <a:chOff x="819150" y="1866900"/>
              <a:chExt cx="1645920" cy="1645920"/>
            </a:xfrm>
          </p:grpSpPr>
          <p:cxnSp>
            <p:nvCxnSpPr>
              <p:cNvPr id="231" name="Google Shape;231;p8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2" name="Google Shape;232;p8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33" name="Google Shape;233;p8"/>
            <p:cNvGrpSpPr/>
            <p:nvPr/>
          </p:nvGrpSpPr>
          <p:grpSpPr>
            <a:xfrm>
              <a:off x="959822" y="1588512"/>
              <a:ext cx="1645920" cy="1645920"/>
              <a:chOff x="819150" y="1866900"/>
              <a:chExt cx="1645920" cy="1645920"/>
            </a:xfrm>
          </p:grpSpPr>
          <p:cxnSp>
            <p:nvCxnSpPr>
              <p:cNvPr id="234" name="Google Shape;234;p8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5" name="Google Shape;235;p8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36" name="Google Shape;236;p8"/>
          <p:cNvGrpSpPr/>
          <p:nvPr/>
        </p:nvGrpSpPr>
        <p:grpSpPr>
          <a:xfrm rot="10800000">
            <a:off x="9743044" y="4472457"/>
            <a:ext cx="1786592" cy="1802228"/>
            <a:chOff x="819150" y="1588512"/>
            <a:chExt cx="1786592" cy="1802228"/>
          </a:xfrm>
        </p:grpSpPr>
        <p:grpSp>
          <p:nvGrpSpPr>
            <p:cNvPr id="237" name="Google Shape;237;p8"/>
            <p:cNvGrpSpPr/>
            <p:nvPr/>
          </p:nvGrpSpPr>
          <p:grpSpPr>
            <a:xfrm>
              <a:off x="819150" y="1744820"/>
              <a:ext cx="1645920" cy="1645920"/>
              <a:chOff x="819150" y="1866900"/>
              <a:chExt cx="1645920" cy="1645920"/>
            </a:xfrm>
          </p:grpSpPr>
          <p:cxnSp>
            <p:nvCxnSpPr>
              <p:cNvPr id="238" name="Google Shape;238;p8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9" name="Google Shape;239;p8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40" name="Google Shape;240;p8"/>
            <p:cNvGrpSpPr/>
            <p:nvPr/>
          </p:nvGrpSpPr>
          <p:grpSpPr>
            <a:xfrm>
              <a:off x="959822" y="1588512"/>
              <a:ext cx="1645920" cy="1645920"/>
              <a:chOff x="819150" y="1866900"/>
              <a:chExt cx="1645920" cy="1645920"/>
            </a:xfrm>
          </p:grpSpPr>
          <p:cxnSp>
            <p:nvCxnSpPr>
              <p:cNvPr id="241" name="Google Shape;241;p8"/>
              <p:cNvCxnSpPr/>
              <p:nvPr/>
            </p:nvCxnSpPr>
            <p:spPr>
              <a:xfrm>
                <a:off x="838200" y="186690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2" name="Google Shape;242;p8"/>
              <p:cNvCxnSpPr/>
              <p:nvPr/>
            </p:nvCxnSpPr>
            <p:spPr>
              <a:xfrm rot="10800000">
                <a:off x="1642110" y="1043940"/>
                <a:ext cx="0" cy="164592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CC23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243" name="Google Shape;243;p8"/>
          <p:cNvSpPr txBox="1"/>
          <p:nvPr/>
        </p:nvSpPr>
        <p:spPr>
          <a:xfrm>
            <a:off x="4837618" y="1479992"/>
            <a:ext cx="6550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82742"/>
                </a:solidFill>
              </a:rPr>
              <a:t>At </a:t>
            </a:r>
            <a:r>
              <a:rPr lang="en-US" sz="2000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Youngzsoft</a:t>
            </a:r>
            <a:r>
              <a:rPr lang="en-US" sz="2000">
                <a:solidFill>
                  <a:srgbClr val="082742"/>
                </a:solidFill>
              </a:rPr>
              <a:t> as a whole, we have been committed to creating future proof </a:t>
            </a:r>
            <a:r>
              <a:rPr lang="en-US" sz="2000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server and network based software and related services for more than 20 years. </a:t>
            </a:r>
            <a:endParaRPr sz="2000">
              <a:solidFill>
                <a:srgbClr val="08274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8274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Our goal </a:t>
            </a:r>
            <a:r>
              <a:rPr lang="en-US" sz="2000">
                <a:solidFill>
                  <a:srgbClr val="082742"/>
                </a:solidFill>
              </a:rPr>
              <a:t>with</a:t>
            </a:r>
            <a:r>
              <a:rPr lang="en-US" sz="2000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 iCafeCloud is </a:t>
            </a:r>
            <a:r>
              <a:rPr lang="en-US" sz="2000">
                <a:solidFill>
                  <a:srgbClr val="082742"/>
                </a:solidFill>
              </a:rPr>
              <a:t>simple, save your costs as well as time and provide you with a one shot solution to every pain point that comes your way when running a game center setup. </a:t>
            </a:r>
            <a:endParaRPr sz="2000">
              <a:solidFill>
                <a:srgbClr val="082742"/>
              </a:solidFill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937176" y="4619525"/>
            <a:ext cx="33612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Youngzsoft Co., Ltd.</a:t>
            </a:r>
            <a:b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Room 1620, Yannian Shijia</a:t>
            </a:r>
            <a:b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299 Renmin East Road</a:t>
            </a:r>
            <a:b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Changsha, Hunan, China 410016</a:t>
            </a:r>
            <a:b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05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P:</a:t>
            </a:r>
            <a:r>
              <a:rPr lang="en-US" sz="105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 +86-731-85537391</a:t>
            </a:r>
            <a:b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05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E:</a:t>
            </a:r>
            <a:r>
              <a:rPr lang="en-US" sz="105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sz="1050" u="sng">
                <a:solidFill>
                  <a:srgbClr val="1DA158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@HelpDesk</a:t>
            </a:r>
            <a:b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05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W:</a:t>
            </a:r>
            <a:r>
              <a:rPr lang="en-US" sz="105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sz="105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https://www.icafecloud.com/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9127" y="4751372"/>
            <a:ext cx="2426276" cy="80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97802" y="4187491"/>
            <a:ext cx="1892842" cy="1892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2020-06-14T16:53:51Z</dcterms:created>
  <dc:creator>Geri</dc:creator>
</cp:coreProperties>
</file>